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2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90" autoAdjust="0"/>
    <p:restoredTop sz="94588" autoAdjust="0"/>
  </p:normalViewPr>
  <p:slideViewPr>
    <p:cSldViewPr snapToGrid="0">
      <p:cViewPr varScale="1">
        <p:scale>
          <a:sx n="108" d="100"/>
          <a:sy n="108" d="100"/>
        </p:scale>
        <p:origin x="9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264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연도별 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1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인 가구 현황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(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단위 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: 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천명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)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layout/>
      <c:overlay val="0"/>
      <c:spPr>
        <a:solidFill>
          <a:schemeClr val="bg1"/>
        </a:solidFill>
        <a:ln w="12700">
          <a:solidFill>
            <a:schemeClr val="tx1"/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남성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  <a:effectLst/>
          </c:spPr>
          <c:invertIfNegative val="0"/>
          <c:dLbls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BF0A-4846-8C7B-4240B9A3ED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2019년</c:v>
                </c:pt>
                <c:pt idx="1">
                  <c:v>2020년</c:v>
                </c:pt>
                <c:pt idx="2">
                  <c:v>2021년</c:v>
                </c:pt>
                <c:pt idx="3">
                  <c:v>2022년</c:v>
                </c:pt>
                <c:pt idx="4">
                  <c:v>2023년</c:v>
                </c:pt>
              </c:strCache>
            </c:strRef>
          </c:cat>
          <c:val>
            <c:numRef>
              <c:f>Sheet1!$B$2:$F$2</c:f>
              <c:numCache>
                <c:formatCode>_(* #,##0_);_(* \(#,##0\);_(* "-"_);_(@_)</c:formatCode>
                <c:ptCount val="5"/>
                <c:pt idx="0">
                  <c:v>3053</c:v>
                </c:pt>
                <c:pt idx="1">
                  <c:v>3304</c:v>
                </c:pt>
                <c:pt idx="2">
                  <c:v>3583</c:v>
                </c:pt>
                <c:pt idx="3">
                  <c:v>3751</c:v>
                </c:pt>
                <c:pt idx="4">
                  <c:v>3921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F0A-4846-8C7B-4240B9A3ED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1379871"/>
        <c:axId val="471380831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여성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2019년</c:v>
                </c:pt>
                <c:pt idx="1">
                  <c:v>2020년</c:v>
                </c:pt>
                <c:pt idx="2">
                  <c:v>2021년</c:v>
                </c:pt>
                <c:pt idx="3">
                  <c:v>2022년</c:v>
                </c:pt>
                <c:pt idx="4">
                  <c:v>2023년</c:v>
                </c:pt>
              </c:strCache>
            </c:strRef>
          </c:cat>
          <c:val>
            <c:numRef>
              <c:f>Sheet1!$B$3:$F$3</c:f>
              <c:numCache>
                <c:formatCode>_(* #,##0_);_(* \(#,##0\);_(* "-"_);_(@_)</c:formatCode>
                <c:ptCount val="5"/>
                <c:pt idx="0">
                  <c:v>3093</c:v>
                </c:pt>
                <c:pt idx="1">
                  <c:v>3338</c:v>
                </c:pt>
                <c:pt idx="2">
                  <c:v>3582</c:v>
                </c:pt>
                <c:pt idx="3">
                  <c:v>3750</c:v>
                </c:pt>
                <c:pt idx="4">
                  <c:v>3907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BF0A-4846-8C7B-4240B9A3ED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05370896"/>
        <c:axId val="1705374640"/>
      </c:lineChart>
      <c:catAx>
        <c:axId val="4713798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471380831"/>
        <c:crosses val="autoZero"/>
        <c:auto val="1"/>
        <c:lblAlgn val="ctr"/>
        <c:lblOffset val="100"/>
        <c:noMultiLvlLbl val="0"/>
      </c:catAx>
      <c:valAx>
        <c:axId val="471380831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471379871"/>
        <c:crosses val="autoZero"/>
        <c:crossBetween val="between"/>
      </c:valAx>
      <c:valAx>
        <c:axId val="1705374640"/>
        <c:scaling>
          <c:orientation val="minMax"/>
        </c:scaling>
        <c:delete val="0"/>
        <c:axPos val="r"/>
        <c:numFmt formatCode="_(* #,##0_);_(* \(#,##0\);_(* &quot;-&quot;_);_(@_)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1705370896"/>
        <c:crosses val="max"/>
        <c:crossBetween val="between"/>
        <c:majorUnit val="1000"/>
      </c:valAx>
      <c:catAx>
        <c:axId val="17053708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0537464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 w="12700"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굴림" panose="020B0600000101010101" pitchFamily="50" charset="-127"/>
          <a:ea typeface="굴림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8A8824-5189-4192-B603-A635A2B9A3B2}" type="doc">
      <dgm:prSet loTypeId="urn:microsoft.com/office/officeart/2005/8/layout/hProcess9" loCatId="process" qsTypeId="urn:microsoft.com/office/officeart/2005/8/quickstyle/3d1" qsCatId="3D" csTypeId="urn:microsoft.com/office/officeart/2005/8/colors/colorful1" csCatId="colorful" phldr="1"/>
      <dgm:spPr/>
    </dgm:pt>
    <dgm:pt modelId="{073C814F-9B87-4B46-BE2E-55D8F6041AF2}">
      <dgm:prSet phldrT="[텍스트]" custT="1"/>
      <dgm:spPr/>
      <dgm:t>
        <a:bodyPr/>
        <a:lstStyle/>
        <a:p>
          <a:pPr latinLnBrk="1"/>
          <a:r>
            <a:rPr lang="en-US" altLang="ko-KR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20</a:t>
          </a:r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대</a:t>
          </a:r>
          <a:endParaRPr lang="en-US" altLang="ko-KR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E051913-FCC6-419F-9B01-AD08714BDA41}" type="parTrans" cxnId="{B83434EA-2D05-4072-AE99-6567EA60B04E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27AB835-719C-449E-A657-713D6AC68B56}" type="sibTrans" cxnId="{B83434EA-2D05-4072-AE99-6567EA60B04E}">
      <dgm:prSet custT="1"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0777413-2D54-40AD-858D-52F14DFFD081}">
      <dgm:prSet custT="1"/>
      <dgm:spPr/>
      <dgm:t>
        <a:bodyPr/>
        <a:lstStyle/>
        <a:p>
          <a:pPr latinLnBrk="1"/>
          <a:r>
            <a:rPr lang="en-US" altLang="ko-KR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71.3%</a:t>
          </a:r>
          <a:endParaRPr lang="ko-KR" altLang="en-US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03CDB8D-EBCA-4D1C-A85A-7DE3C9AE422B}" type="parTrans" cxnId="{4344BA3A-9A95-47F8-A658-CA93DB10C929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00EC8EF-16B6-4833-9107-C35DEF598DA8}" type="sibTrans" cxnId="{4344BA3A-9A95-47F8-A658-CA93DB10C929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A84F55B-41E9-4B2E-BF14-F4571F4CACA5}" type="pres">
      <dgm:prSet presAssocID="{598A8824-5189-4192-B603-A635A2B9A3B2}" presName="CompostProcess" presStyleCnt="0">
        <dgm:presLayoutVars>
          <dgm:dir/>
          <dgm:resizeHandles val="exact"/>
        </dgm:presLayoutVars>
      </dgm:prSet>
      <dgm:spPr/>
    </dgm:pt>
    <dgm:pt modelId="{45CFF561-36EC-4A0D-995C-7D3D13344CB2}" type="pres">
      <dgm:prSet presAssocID="{598A8824-5189-4192-B603-A635A2B9A3B2}" presName="arrow" presStyleLbl="bgShp" presStyleIdx="0" presStyleCnt="1"/>
      <dgm:spPr/>
    </dgm:pt>
    <dgm:pt modelId="{F2C2ED3F-9370-4ADF-977C-DC463F6B04CC}" type="pres">
      <dgm:prSet presAssocID="{598A8824-5189-4192-B603-A635A2B9A3B2}" presName="linearProcess" presStyleCnt="0"/>
      <dgm:spPr/>
    </dgm:pt>
    <dgm:pt modelId="{9C1DA5D8-A454-48A2-9DCE-AF7DFCF29FC3}" type="pres">
      <dgm:prSet presAssocID="{073C814F-9B87-4B46-BE2E-55D8F6041AF2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B50F131-ABB8-44B6-AC27-2F52CF94CB61}" type="pres">
      <dgm:prSet presAssocID="{E27AB835-719C-449E-A657-713D6AC68B56}" presName="sibTrans" presStyleCnt="0"/>
      <dgm:spPr/>
    </dgm:pt>
    <dgm:pt modelId="{5D626993-75C6-40E8-B31F-1E887AB750AF}" type="pres">
      <dgm:prSet presAssocID="{10777413-2D54-40AD-858D-52F14DFFD081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B573B1E9-A155-41E0-A001-D2DFF75EBA2B}" type="presOf" srcId="{10777413-2D54-40AD-858D-52F14DFFD081}" destId="{5D626993-75C6-40E8-B31F-1E887AB750AF}" srcOrd="0" destOrd="0" presId="urn:microsoft.com/office/officeart/2005/8/layout/hProcess9"/>
    <dgm:cxn modelId="{7ED6BFCB-47B8-4498-B3FB-84512109E55C}" type="presOf" srcId="{598A8824-5189-4192-B603-A635A2B9A3B2}" destId="{1A84F55B-41E9-4B2E-BF14-F4571F4CACA5}" srcOrd="0" destOrd="0" presId="urn:microsoft.com/office/officeart/2005/8/layout/hProcess9"/>
    <dgm:cxn modelId="{B83434EA-2D05-4072-AE99-6567EA60B04E}" srcId="{598A8824-5189-4192-B603-A635A2B9A3B2}" destId="{073C814F-9B87-4B46-BE2E-55D8F6041AF2}" srcOrd="0" destOrd="0" parTransId="{EE051913-FCC6-419F-9B01-AD08714BDA41}" sibTransId="{E27AB835-719C-449E-A657-713D6AC68B56}"/>
    <dgm:cxn modelId="{4344BA3A-9A95-47F8-A658-CA93DB10C929}" srcId="{598A8824-5189-4192-B603-A635A2B9A3B2}" destId="{10777413-2D54-40AD-858D-52F14DFFD081}" srcOrd="1" destOrd="0" parTransId="{B03CDB8D-EBCA-4D1C-A85A-7DE3C9AE422B}" sibTransId="{100EC8EF-16B6-4833-9107-C35DEF598DA8}"/>
    <dgm:cxn modelId="{359A4679-D6F9-4155-B137-04F12631E35E}" type="presOf" srcId="{073C814F-9B87-4B46-BE2E-55D8F6041AF2}" destId="{9C1DA5D8-A454-48A2-9DCE-AF7DFCF29FC3}" srcOrd="0" destOrd="0" presId="urn:microsoft.com/office/officeart/2005/8/layout/hProcess9"/>
    <dgm:cxn modelId="{31E09881-2697-4AF4-9105-CE56894B8D8E}" type="presParOf" srcId="{1A84F55B-41E9-4B2E-BF14-F4571F4CACA5}" destId="{45CFF561-36EC-4A0D-995C-7D3D13344CB2}" srcOrd="0" destOrd="0" presId="urn:microsoft.com/office/officeart/2005/8/layout/hProcess9"/>
    <dgm:cxn modelId="{67274FA1-C207-49B5-9E39-3CC97C0A3971}" type="presParOf" srcId="{1A84F55B-41E9-4B2E-BF14-F4571F4CACA5}" destId="{F2C2ED3F-9370-4ADF-977C-DC463F6B04CC}" srcOrd="1" destOrd="0" presId="urn:microsoft.com/office/officeart/2005/8/layout/hProcess9"/>
    <dgm:cxn modelId="{B29A78BE-E70E-4DB7-BCC0-A0F10F83C334}" type="presParOf" srcId="{F2C2ED3F-9370-4ADF-977C-DC463F6B04CC}" destId="{9C1DA5D8-A454-48A2-9DCE-AF7DFCF29FC3}" srcOrd="0" destOrd="0" presId="urn:microsoft.com/office/officeart/2005/8/layout/hProcess9"/>
    <dgm:cxn modelId="{032BDF7C-0C5B-4043-A87E-1D6C6E0FC9F3}" type="presParOf" srcId="{F2C2ED3F-9370-4ADF-977C-DC463F6B04CC}" destId="{CB50F131-ABB8-44B6-AC27-2F52CF94CB61}" srcOrd="1" destOrd="0" presId="urn:microsoft.com/office/officeart/2005/8/layout/hProcess9"/>
    <dgm:cxn modelId="{6C240E5B-3D95-492C-99B9-693B56C2EFEC}" type="presParOf" srcId="{F2C2ED3F-9370-4ADF-977C-DC463F6B04CC}" destId="{5D626993-75C6-40E8-B31F-1E887AB750AF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D7B15F-26E4-4CD1-AC9F-B82221652057}" type="doc">
      <dgm:prSet loTypeId="urn:microsoft.com/office/officeart/2005/8/layout/matrix1" loCatId="matrix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pPr latinLnBrk="1"/>
          <a:endParaRPr lang="ko-KR" altLang="en-US"/>
        </a:p>
      </dgm:t>
    </dgm:pt>
    <dgm:pt modelId="{E370FCBB-5283-456D-BF4A-1587BAD9E07C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경제</a:t>
          </a:r>
        </a:p>
      </dgm:t>
    </dgm:pt>
    <dgm:pt modelId="{AEBF702D-ED0F-48F8-9729-3C9570E90AB9}" type="parTrans" cxnId="{2B4CC068-B496-4213-B235-9A67E4FAA6E9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64F2C25-50CD-42EF-B70A-5292752AAE39}" type="sibTrans" cxnId="{2B4CC068-B496-4213-B235-9A67E4FAA6E9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202BF83-571F-4BC6-B218-678E44BC2220}">
      <dgm:prSet phldrT="[텍스트]" custT="1"/>
      <dgm:spPr/>
      <dgm:t>
        <a:bodyPr/>
        <a:lstStyle/>
        <a:p>
          <a:pPr latinLnBrk="1"/>
          <a:r>
            <a:rPr lang="en-US" altLang="ko-KR" sz="1800">
              <a:latin typeface="돋움" panose="020B0600000101010101" pitchFamily="50" charset="-127"/>
              <a:ea typeface="돋움" panose="020B0600000101010101" pitchFamily="50" charset="-127"/>
            </a:rPr>
            <a:t>20</a:t>
          </a:r>
          <a:r>
            <a:rPr lang="ko-KR" altLang="en-US" sz="1800">
              <a:latin typeface="돋움" panose="020B0600000101010101" pitchFamily="50" charset="-127"/>
              <a:ea typeface="돋움" panose="020B0600000101010101" pitchFamily="50" charset="-127"/>
            </a:rPr>
            <a:t>대</a:t>
          </a:r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9553F26-5660-4929-8E24-C028EF60B899}" type="parTrans" cxnId="{1332DF84-E8B2-4BC3-B88A-E90B94B090F6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B69DDFF-4D55-4C16-8CFC-C64CF30C9615}" type="sibTrans" cxnId="{1332DF84-E8B2-4BC3-B88A-E90B94B090F6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E604AA3-7FC3-4684-BED8-0AE3D9FA5965}">
      <dgm:prSet phldrT="[텍스트]" custT="1"/>
      <dgm:spPr/>
      <dgm:t>
        <a:bodyPr/>
        <a:lstStyle/>
        <a:p>
          <a:pPr latinLnBrk="1"/>
          <a:r>
            <a:rPr lang="en-US" altLang="ko-KR" sz="1800">
              <a:latin typeface="돋움" panose="020B0600000101010101" pitchFamily="50" charset="-127"/>
              <a:ea typeface="돋움" panose="020B0600000101010101" pitchFamily="50" charset="-127"/>
            </a:rPr>
            <a:t>30</a:t>
          </a:r>
          <a:r>
            <a:rPr lang="ko-KR" altLang="en-US" sz="1800">
              <a:latin typeface="돋움" panose="020B0600000101010101" pitchFamily="50" charset="-127"/>
              <a:ea typeface="돋움" panose="020B0600000101010101" pitchFamily="50" charset="-127"/>
            </a:rPr>
            <a:t>대</a:t>
          </a:r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A350E4F-C588-4266-8013-16F4CCAF46A0}" type="parTrans" cxnId="{E39B173D-E830-4E91-829A-93EA70F97658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BC1913B-92AB-435A-A8AC-5FEF05C28520}" type="sibTrans" cxnId="{E39B173D-E830-4E91-829A-93EA70F97658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304FE63-742C-4270-9A75-A0BB363AE273}">
      <dgm:prSet phldrT="[텍스트]" custT="1"/>
      <dgm:spPr/>
      <dgm:t>
        <a:bodyPr/>
        <a:lstStyle/>
        <a:p>
          <a:pPr latinLnBrk="1"/>
          <a:r>
            <a:rPr lang="en-US" altLang="ko-KR" sz="1800">
              <a:latin typeface="돋움" panose="020B0600000101010101" pitchFamily="50" charset="-127"/>
              <a:ea typeface="돋움" panose="020B0600000101010101" pitchFamily="50" charset="-127"/>
            </a:rPr>
            <a:t>40</a:t>
          </a:r>
          <a:r>
            <a:rPr lang="ko-KR" altLang="en-US" sz="1800">
              <a:latin typeface="돋움" panose="020B0600000101010101" pitchFamily="50" charset="-127"/>
              <a:ea typeface="돋움" panose="020B0600000101010101" pitchFamily="50" charset="-127"/>
            </a:rPr>
            <a:t>대</a:t>
          </a:r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CDAF68A-CDEF-405A-9906-412541C33E86}" type="parTrans" cxnId="{F730A433-CA6D-469E-A64D-EBA336A67E89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70165FC7-A8A2-484D-9D1C-3A5DD03E13C6}" type="sibTrans" cxnId="{F730A433-CA6D-469E-A64D-EBA336A67E89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8005C6B-08F5-428A-B497-2FE4E59DAE1E}">
      <dgm:prSet phldrT="[텍스트]" custT="1"/>
      <dgm:spPr/>
      <dgm:t>
        <a:bodyPr/>
        <a:lstStyle/>
        <a:p>
          <a:pPr latinLnBrk="1"/>
          <a:r>
            <a:rPr lang="en-US" altLang="ko-KR" sz="1800">
              <a:latin typeface="돋움" panose="020B0600000101010101" pitchFamily="50" charset="-127"/>
              <a:ea typeface="돋움" panose="020B0600000101010101" pitchFamily="50" charset="-127"/>
            </a:rPr>
            <a:t>50</a:t>
          </a:r>
          <a:r>
            <a:rPr lang="ko-KR" altLang="en-US" sz="1800">
              <a:latin typeface="돋움" panose="020B0600000101010101" pitchFamily="50" charset="-127"/>
              <a:ea typeface="돋움" panose="020B0600000101010101" pitchFamily="50" charset="-127"/>
            </a:rPr>
            <a:t>대</a:t>
          </a:r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2C5FA2B-6E90-43FC-A227-4B44888C8C84}" type="parTrans" cxnId="{BEE50642-234A-4D83-AD2D-38499CF5C08F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A503805-3EC9-4F49-AF1A-67326D5C67AB}" type="sibTrans" cxnId="{BEE50642-234A-4D83-AD2D-38499CF5C08F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F3C7A0C-AB66-4438-ACD3-20D77FB69C65}" type="pres">
      <dgm:prSet presAssocID="{95D7B15F-26E4-4CD1-AC9F-B82221652057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B689FE6-FDBA-4E4A-91B8-F6BD0BAB368C}" type="pres">
      <dgm:prSet presAssocID="{95D7B15F-26E4-4CD1-AC9F-B82221652057}" presName="matrix" presStyleCnt="0"/>
      <dgm:spPr/>
    </dgm:pt>
    <dgm:pt modelId="{ECBD4A25-71E9-41BF-A6FF-49E2E3766D57}" type="pres">
      <dgm:prSet presAssocID="{95D7B15F-26E4-4CD1-AC9F-B82221652057}" presName="tile1" presStyleLbl="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2B0504F7-024E-4922-9472-C4B303CE2A47}" type="pres">
      <dgm:prSet presAssocID="{95D7B15F-26E4-4CD1-AC9F-B8222165205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0E41F9B-A417-4551-B8B7-1FABFCF4371F}" type="pres">
      <dgm:prSet presAssocID="{95D7B15F-26E4-4CD1-AC9F-B82221652057}" presName="tile2" presStyleLbl="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2E794878-7E88-465F-B69D-4E19F7BA0548}" type="pres">
      <dgm:prSet presAssocID="{95D7B15F-26E4-4CD1-AC9F-B8222165205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8907D69-17D3-4F1E-AAF6-E448FFB7ED87}" type="pres">
      <dgm:prSet presAssocID="{95D7B15F-26E4-4CD1-AC9F-B82221652057}" presName="tile3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02090CC2-B8D2-41FA-B4FB-F7650AF99E46}" type="pres">
      <dgm:prSet presAssocID="{95D7B15F-26E4-4CD1-AC9F-B8222165205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2375D6A-6073-4ED1-AEC1-255652560055}" type="pres">
      <dgm:prSet presAssocID="{95D7B15F-26E4-4CD1-AC9F-B82221652057}" presName="tile4" presStyleLbl="node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C0C4C986-371A-4B2F-A951-6C25D80139EF}" type="pres">
      <dgm:prSet presAssocID="{95D7B15F-26E4-4CD1-AC9F-B8222165205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D93DF86-A88D-4E5C-89CA-A7660FF9CFFD}" type="pres">
      <dgm:prSet presAssocID="{95D7B15F-26E4-4CD1-AC9F-B82221652057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32C9524E-3761-44F8-9CE5-4E533DBB3CFB}" type="presOf" srcId="{2E604AA3-7FC3-4684-BED8-0AE3D9FA5965}" destId="{2E794878-7E88-465F-B69D-4E19F7BA0548}" srcOrd="1" destOrd="0" presId="urn:microsoft.com/office/officeart/2005/8/layout/matrix1"/>
    <dgm:cxn modelId="{F730A433-CA6D-469E-A64D-EBA336A67E89}" srcId="{E370FCBB-5283-456D-BF4A-1587BAD9E07C}" destId="{6304FE63-742C-4270-9A75-A0BB363AE273}" srcOrd="2" destOrd="0" parTransId="{4CDAF68A-CDEF-405A-9906-412541C33E86}" sibTransId="{70165FC7-A8A2-484D-9D1C-3A5DD03E13C6}"/>
    <dgm:cxn modelId="{2B4CC068-B496-4213-B235-9A67E4FAA6E9}" srcId="{95D7B15F-26E4-4CD1-AC9F-B82221652057}" destId="{E370FCBB-5283-456D-BF4A-1587BAD9E07C}" srcOrd="0" destOrd="0" parTransId="{AEBF702D-ED0F-48F8-9729-3C9570E90AB9}" sibTransId="{664F2C25-50CD-42EF-B70A-5292752AAE39}"/>
    <dgm:cxn modelId="{12566AE0-3138-40D1-A11F-EEFB08215814}" type="presOf" srcId="{6304FE63-742C-4270-9A75-A0BB363AE273}" destId="{02090CC2-B8D2-41FA-B4FB-F7650AF99E46}" srcOrd="1" destOrd="0" presId="urn:microsoft.com/office/officeart/2005/8/layout/matrix1"/>
    <dgm:cxn modelId="{6EE44F3B-94EE-416F-B451-DD2704B68A3D}" type="presOf" srcId="{E370FCBB-5283-456D-BF4A-1587BAD9E07C}" destId="{0D93DF86-A88D-4E5C-89CA-A7660FF9CFFD}" srcOrd="0" destOrd="0" presId="urn:microsoft.com/office/officeart/2005/8/layout/matrix1"/>
    <dgm:cxn modelId="{AEB270EC-26DD-4F28-A57F-A945E51666D7}" type="presOf" srcId="{48005C6B-08F5-428A-B497-2FE4E59DAE1E}" destId="{C0C4C986-371A-4B2F-A951-6C25D80139EF}" srcOrd="1" destOrd="0" presId="urn:microsoft.com/office/officeart/2005/8/layout/matrix1"/>
    <dgm:cxn modelId="{ED8BA23C-F30A-4197-BE39-5A009EFE0608}" type="presOf" srcId="{2E604AA3-7FC3-4684-BED8-0AE3D9FA5965}" destId="{E0E41F9B-A417-4551-B8B7-1FABFCF4371F}" srcOrd="0" destOrd="0" presId="urn:microsoft.com/office/officeart/2005/8/layout/matrix1"/>
    <dgm:cxn modelId="{FB83E61A-B0EE-467A-87B0-8F9D13049491}" type="presOf" srcId="{48005C6B-08F5-428A-B497-2FE4E59DAE1E}" destId="{82375D6A-6073-4ED1-AEC1-255652560055}" srcOrd="0" destOrd="0" presId="urn:microsoft.com/office/officeart/2005/8/layout/matrix1"/>
    <dgm:cxn modelId="{474F3BA6-0ADD-4C7A-ABC6-54EE84645CFF}" type="presOf" srcId="{95D7B15F-26E4-4CD1-AC9F-B82221652057}" destId="{5F3C7A0C-AB66-4438-ACD3-20D77FB69C65}" srcOrd="0" destOrd="0" presId="urn:microsoft.com/office/officeart/2005/8/layout/matrix1"/>
    <dgm:cxn modelId="{EA1BA55D-DA35-41D8-AA9C-4A59D6503FB3}" type="presOf" srcId="{A202BF83-571F-4BC6-B218-678E44BC2220}" destId="{ECBD4A25-71E9-41BF-A6FF-49E2E3766D57}" srcOrd="0" destOrd="0" presId="urn:microsoft.com/office/officeart/2005/8/layout/matrix1"/>
    <dgm:cxn modelId="{1332DF84-E8B2-4BC3-B88A-E90B94B090F6}" srcId="{E370FCBB-5283-456D-BF4A-1587BAD9E07C}" destId="{A202BF83-571F-4BC6-B218-678E44BC2220}" srcOrd="0" destOrd="0" parTransId="{39553F26-5660-4929-8E24-C028EF60B899}" sibTransId="{AB69DDFF-4D55-4C16-8CFC-C64CF30C9615}"/>
    <dgm:cxn modelId="{9417B5A0-DD90-49DA-92C9-0E914A09B6A0}" type="presOf" srcId="{6304FE63-742C-4270-9A75-A0BB363AE273}" destId="{F8907D69-17D3-4F1E-AAF6-E448FFB7ED87}" srcOrd="0" destOrd="0" presId="urn:microsoft.com/office/officeart/2005/8/layout/matrix1"/>
    <dgm:cxn modelId="{21B639AA-9794-46B6-B1A8-201836A91F68}" type="presOf" srcId="{A202BF83-571F-4BC6-B218-678E44BC2220}" destId="{2B0504F7-024E-4922-9472-C4B303CE2A47}" srcOrd="1" destOrd="0" presId="urn:microsoft.com/office/officeart/2005/8/layout/matrix1"/>
    <dgm:cxn modelId="{E39B173D-E830-4E91-829A-93EA70F97658}" srcId="{E370FCBB-5283-456D-BF4A-1587BAD9E07C}" destId="{2E604AA3-7FC3-4684-BED8-0AE3D9FA5965}" srcOrd="1" destOrd="0" parTransId="{2A350E4F-C588-4266-8013-16F4CCAF46A0}" sibTransId="{FBC1913B-92AB-435A-A8AC-5FEF05C28520}"/>
    <dgm:cxn modelId="{BEE50642-234A-4D83-AD2D-38499CF5C08F}" srcId="{E370FCBB-5283-456D-BF4A-1587BAD9E07C}" destId="{48005C6B-08F5-428A-B497-2FE4E59DAE1E}" srcOrd="3" destOrd="0" parTransId="{32C5FA2B-6E90-43FC-A227-4B44888C8C84}" sibTransId="{DA503805-3EC9-4F49-AF1A-67326D5C67AB}"/>
    <dgm:cxn modelId="{A72C8DC1-B290-4342-81BD-DAB109B6B2D8}" type="presParOf" srcId="{5F3C7A0C-AB66-4438-ACD3-20D77FB69C65}" destId="{3B689FE6-FDBA-4E4A-91B8-F6BD0BAB368C}" srcOrd="0" destOrd="0" presId="urn:microsoft.com/office/officeart/2005/8/layout/matrix1"/>
    <dgm:cxn modelId="{FAB094DD-80D0-4AA3-80E3-EE2714774668}" type="presParOf" srcId="{3B689FE6-FDBA-4E4A-91B8-F6BD0BAB368C}" destId="{ECBD4A25-71E9-41BF-A6FF-49E2E3766D57}" srcOrd="0" destOrd="0" presId="urn:microsoft.com/office/officeart/2005/8/layout/matrix1"/>
    <dgm:cxn modelId="{44998439-1671-4775-AC62-92F91DB4E5EB}" type="presParOf" srcId="{3B689FE6-FDBA-4E4A-91B8-F6BD0BAB368C}" destId="{2B0504F7-024E-4922-9472-C4B303CE2A47}" srcOrd="1" destOrd="0" presId="urn:microsoft.com/office/officeart/2005/8/layout/matrix1"/>
    <dgm:cxn modelId="{DEA8CF14-30E4-4C0D-8FFB-C859F74493A1}" type="presParOf" srcId="{3B689FE6-FDBA-4E4A-91B8-F6BD0BAB368C}" destId="{E0E41F9B-A417-4551-B8B7-1FABFCF4371F}" srcOrd="2" destOrd="0" presId="urn:microsoft.com/office/officeart/2005/8/layout/matrix1"/>
    <dgm:cxn modelId="{F9F0806F-0834-464B-8036-22E8DC37A620}" type="presParOf" srcId="{3B689FE6-FDBA-4E4A-91B8-F6BD0BAB368C}" destId="{2E794878-7E88-465F-B69D-4E19F7BA0548}" srcOrd="3" destOrd="0" presId="urn:microsoft.com/office/officeart/2005/8/layout/matrix1"/>
    <dgm:cxn modelId="{DE0D0E51-190B-459C-BF13-D36F9D1E4467}" type="presParOf" srcId="{3B689FE6-FDBA-4E4A-91B8-F6BD0BAB368C}" destId="{F8907D69-17D3-4F1E-AAF6-E448FFB7ED87}" srcOrd="4" destOrd="0" presId="urn:microsoft.com/office/officeart/2005/8/layout/matrix1"/>
    <dgm:cxn modelId="{10A48563-E3F3-475D-9403-3BF6AE2FE1F7}" type="presParOf" srcId="{3B689FE6-FDBA-4E4A-91B8-F6BD0BAB368C}" destId="{02090CC2-B8D2-41FA-B4FB-F7650AF99E46}" srcOrd="5" destOrd="0" presId="urn:microsoft.com/office/officeart/2005/8/layout/matrix1"/>
    <dgm:cxn modelId="{38715376-931E-4779-A5CD-E3B05992138B}" type="presParOf" srcId="{3B689FE6-FDBA-4E4A-91B8-F6BD0BAB368C}" destId="{82375D6A-6073-4ED1-AEC1-255652560055}" srcOrd="6" destOrd="0" presId="urn:microsoft.com/office/officeart/2005/8/layout/matrix1"/>
    <dgm:cxn modelId="{E0FCBAD7-C008-41F1-9E09-5EB53086DF95}" type="presParOf" srcId="{3B689FE6-FDBA-4E4A-91B8-F6BD0BAB368C}" destId="{C0C4C986-371A-4B2F-A951-6C25D80139EF}" srcOrd="7" destOrd="0" presId="urn:microsoft.com/office/officeart/2005/8/layout/matrix1"/>
    <dgm:cxn modelId="{841098A7-551A-46E4-98A5-B5BD8D8129F1}" type="presParOf" srcId="{5F3C7A0C-AB66-4438-ACD3-20D77FB69C65}" destId="{0D93DF86-A88D-4E5C-89CA-A7660FF9CFFD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CFF561-36EC-4A0D-995C-7D3D13344CB2}">
      <dsp:nvSpPr>
        <dsp:cNvPr id="0" name=""/>
        <dsp:cNvSpPr/>
      </dsp:nvSpPr>
      <dsp:spPr>
        <a:xfrm>
          <a:off x="169544" y="0"/>
          <a:ext cx="1921502" cy="1256132"/>
        </a:xfrm>
        <a:prstGeom prst="right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9C1DA5D8-A454-48A2-9DCE-AF7DFCF29FC3}">
      <dsp:nvSpPr>
        <dsp:cNvPr id="0" name=""/>
        <dsp:cNvSpPr/>
      </dsp:nvSpPr>
      <dsp:spPr>
        <a:xfrm>
          <a:off x="154532" y="376839"/>
          <a:ext cx="919248" cy="50245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20</a:t>
          </a: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대</a:t>
          </a:r>
          <a:endParaRPr lang="en-US" altLang="ko-KR" sz="1800" kern="12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79060" y="401367"/>
        <a:ext cx="870192" cy="453396"/>
      </dsp:txXfrm>
    </dsp:sp>
    <dsp:sp modelId="{5D626993-75C6-40E8-B31F-1E887AB750AF}">
      <dsp:nvSpPr>
        <dsp:cNvPr id="0" name=""/>
        <dsp:cNvSpPr/>
      </dsp:nvSpPr>
      <dsp:spPr>
        <a:xfrm>
          <a:off x="1186810" y="376839"/>
          <a:ext cx="919248" cy="50245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71.3%</a:t>
          </a:r>
          <a:endParaRPr lang="ko-KR" altLang="en-US" sz="1800" kern="12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211338" y="401367"/>
        <a:ext cx="870192" cy="4533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BD4A25-71E9-41BF-A6FF-49E2E3766D57}">
      <dsp:nvSpPr>
        <dsp:cNvPr id="0" name=""/>
        <dsp:cNvSpPr/>
      </dsp:nvSpPr>
      <dsp:spPr>
        <a:xfrm rot="16200000">
          <a:off x="187924" y="-187924"/>
          <a:ext cx="778138" cy="1153987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>
              <a:latin typeface="돋움" panose="020B0600000101010101" pitchFamily="50" charset="-127"/>
              <a:ea typeface="돋움" panose="020B0600000101010101" pitchFamily="50" charset="-127"/>
            </a:rPr>
            <a:t>20</a:t>
          </a:r>
          <a:r>
            <a:rPr lang="ko-KR" altLang="en-US" sz="1800" kern="1200">
              <a:latin typeface="돋움" panose="020B0600000101010101" pitchFamily="50" charset="-127"/>
              <a:ea typeface="돋움" panose="020B0600000101010101" pitchFamily="50" charset="-127"/>
            </a:rPr>
            <a:t>대</a:t>
          </a:r>
          <a:endParaRPr lang="ko-KR" altLang="en-US" sz="1800" kern="1200" dirty="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 rot="5400000">
        <a:off x="0" y="0"/>
        <a:ext cx="1153987" cy="583604"/>
      </dsp:txXfrm>
    </dsp:sp>
    <dsp:sp modelId="{E0E41F9B-A417-4551-B8B7-1FABFCF4371F}">
      <dsp:nvSpPr>
        <dsp:cNvPr id="0" name=""/>
        <dsp:cNvSpPr/>
      </dsp:nvSpPr>
      <dsp:spPr>
        <a:xfrm>
          <a:off x="1153987" y="0"/>
          <a:ext cx="1153987" cy="778138"/>
        </a:xfrm>
        <a:prstGeom prst="round1Rect">
          <a:avLst/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>
              <a:latin typeface="돋움" panose="020B0600000101010101" pitchFamily="50" charset="-127"/>
              <a:ea typeface="돋움" panose="020B0600000101010101" pitchFamily="50" charset="-127"/>
            </a:rPr>
            <a:t>30</a:t>
          </a:r>
          <a:r>
            <a:rPr lang="ko-KR" altLang="en-US" sz="1800" kern="1200">
              <a:latin typeface="돋움" panose="020B0600000101010101" pitchFamily="50" charset="-127"/>
              <a:ea typeface="돋움" panose="020B0600000101010101" pitchFamily="50" charset="-127"/>
            </a:rPr>
            <a:t>대</a:t>
          </a:r>
          <a:endParaRPr lang="ko-KR" altLang="en-US" sz="1800" kern="1200" dirty="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153987" y="0"/>
        <a:ext cx="1153987" cy="583604"/>
      </dsp:txXfrm>
    </dsp:sp>
    <dsp:sp modelId="{F8907D69-17D3-4F1E-AAF6-E448FFB7ED87}">
      <dsp:nvSpPr>
        <dsp:cNvPr id="0" name=""/>
        <dsp:cNvSpPr/>
      </dsp:nvSpPr>
      <dsp:spPr>
        <a:xfrm rot="10800000">
          <a:off x="0" y="778138"/>
          <a:ext cx="1153987" cy="778138"/>
        </a:xfrm>
        <a:prstGeom prst="round1Rect">
          <a:avLst/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>
              <a:latin typeface="돋움" panose="020B0600000101010101" pitchFamily="50" charset="-127"/>
              <a:ea typeface="돋움" panose="020B0600000101010101" pitchFamily="50" charset="-127"/>
            </a:rPr>
            <a:t>40</a:t>
          </a:r>
          <a:r>
            <a:rPr lang="ko-KR" altLang="en-US" sz="1800" kern="1200">
              <a:latin typeface="돋움" panose="020B0600000101010101" pitchFamily="50" charset="-127"/>
              <a:ea typeface="돋움" panose="020B0600000101010101" pitchFamily="50" charset="-127"/>
            </a:rPr>
            <a:t>대</a:t>
          </a:r>
          <a:endParaRPr lang="ko-KR" altLang="en-US" sz="1800" kern="1200" dirty="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 rot="10800000">
        <a:off x="0" y="972673"/>
        <a:ext cx="1153987" cy="583604"/>
      </dsp:txXfrm>
    </dsp:sp>
    <dsp:sp modelId="{82375D6A-6073-4ED1-AEC1-255652560055}">
      <dsp:nvSpPr>
        <dsp:cNvPr id="0" name=""/>
        <dsp:cNvSpPr/>
      </dsp:nvSpPr>
      <dsp:spPr>
        <a:xfrm rot="5400000">
          <a:off x="1341911" y="590214"/>
          <a:ext cx="778138" cy="1153987"/>
        </a:xfrm>
        <a:prstGeom prst="round1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>
              <a:latin typeface="돋움" panose="020B0600000101010101" pitchFamily="50" charset="-127"/>
              <a:ea typeface="돋움" panose="020B0600000101010101" pitchFamily="50" charset="-127"/>
            </a:rPr>
            <a:t>50</a:t>
          </a:r>
          <a:r>
            <a:rPr lang="ko-KR" altLang="en-US" sz="1800" kern="1200">
              <a:latin typeface="돋움" panose="020B0600000101010101" pitchFamily="50" charset="-127"/>
              <a:ea typeface="돋움" panose="020B0600000101010101" pitchFamily="50" charset="-127"/>
            </a:rPr>
            <a:t>대</a:t>
          </a:r>
          <a:endParaRPr lang="ko-KR" altLang="en-US" sz="1800" kern="1200" dirty="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 rot="-5400000">
        <a:off x="1153988" y="972673"/>
        <a:ext cx="1153987" cy="583604"/>
      </dsp:txXfrm>
    </dsp:sp>
    <dsp:sp modelId="{0D93DF86-A88D-4E5C-89CA-A7660FF9CFFD}">
      <dsp:nvSpPr>
        <dsp:cNvPr id="0" name=""/>
        <dsp:cNvSpPr/>
      </dsp:nvSpPr>
      <dsp:spPr>
        <a:xfrm>
          <a:off x="807791" y="583604"/>
          <a:ext cx="692392" cy="389069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경제</a:t>
          </a:r>
        </a:p>
      </dsp:txBody>
      <dsp:txXfrm>
        <a:off x="826784" y="602597"/>
        <a:ext cx="654406" cy="3510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22257-A244-4AB5-8EDC-406973CB0481}" type="datetimeFigureOut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4EC05-AB54-46B3-90F1-82289E3D38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7178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E4EC05-AB54-46B3-90F1-82289E3D38FA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7612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E4EC05-AB54-46B3-90F1-82289E3D38FA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2396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E4EC05-AB54-46B3-90F1-82289E3D38FA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2996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4DAE-0940-43BE-9601-7FB1045F1A0F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8507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37CAB-72CF-4FE7-84E4-874D8F3870B9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5775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9072B-61C3-48A2-95C3-C02CF7A5F576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8670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C5BEE44-860C-89BD-A67F-2DD5506A5DAD}"/>
              </a:ext>
            </a:extLst>
          </p:cNvPr>
          <p:cNvSpPr txBox="1">
            <a:spLocks/>
          </p:cNvSpPr>
          <p:nvPr userDrawn="1"/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2CC9BECE-FF89-449C-82C1-0D3B104D517F}" type="slidenum">
              <a:rPr lang="ko-KR" altLang="en-US" smtClean="0"/>
              <a:pPr algn="l"/>
              <a:t>‹#›</a:t>
            </a:fld>
            <a:r>
              <a:rPr lang="ko-KR" altLang="en-US" dirty="0"/>
              <a:t>쪽</a:t>
            </a:r>
          </a:p>
        </p:txBody>
      </p:sp>
    </p:spTree>
    <p:extLst>
      <p:ext uri="{BB962C8B-B14F-4D97-AF65-F5344CB8AC3E}">
        <p14:creationId xmlns:p14="http://schemas.microsoft.com/office/powerpoint/2010/main" val="928203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D6C45-07B8-4CE0-829F-D8085E4917BF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8646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EB1B-EA8C-4AB0-A88E-C150F364FDC6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3320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C3992-127C-4099-9DBD-56E9A4311855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6958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A386-C426-4D78-BFDD-C6DF8E1B9456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2CC9BECE-FF89-449C-82C1-0D3B104D517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육각형 9">
            <a:extLst>
              <a:ext uri="{FF2B5EF4-FFF2-40B4-BE49-F238E27FC236}">
                <a16:creationId xmlns:a16="http://schemas.microsoft.com/office/drawing/2014/main" id="{181AD451-C89D-4AF5-B155-C1538CBE2075}"/>
              </a:ext>
            </a:extLst>
          </p:cNvPr>
          <p:cNvSpPr/>
          <p:nvPr userDrawn="1"/>
        </p:nvSpPr>
        <p:spPr>
          <a:xfrm>
            <a:off x="0" y="503853"/>
            <a:ext cx="9906000" cy="522514"/>
          </a:xfrm>
          <a:prstGeom prst="hexagon">
            <a:avLst>
              <a:gd name="adj" fmla="val 76448"/>
              <a:gd name="vf" fmla="val 11547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화살표: 갈매기형 수장 10">
            <a:extLst>
              <a:ext uri="{FF2B5EF4-FFF2-40B4-BE49-F238E27FC236}">
                <a16:creationId xmlns:a16="http://schemas.microsoft.com/office/drawing/2014/main" id="{2CC40490-5C48-40FA-8C10-275379FD3383}"/>
              </a:ext>
            </a:extLst>
          </p:cNvPr>
          <p:cNvSpPr/>
          <p:nvPr userDrawn="1"/>
        </p:nvSpPr>
        <p:spPr>
          <a:xfrm>
            <a:off x="681038" y="0"/>
            <a:ext cx="8543925" cy="1026367"/>
          </a:xfrm>
          <a:prstGeom prst="chevron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D87B4B9-047E-4454-953D-E922DE9BB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"/>
            <a:ext cx="9905998" cy="1026366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E45E7D30-186F-4BDB-991A-69856C5113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8" y="6356352"/>
            <a:ext cx="1124670" cy="369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135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F6D2-B07E-4D85-9342-BD386B5598AB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5309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A786-145A-4F04-9A0E-B8574B023D90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6649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6281-5639-4482-A3DD-069069C5FA14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5898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134BF-015E-428B-ADB2-40347D3451FD}" type="datetime1">
              <a:rPr lang="ko-KR" altLang="en-US" smtClean="0"/>
              <a:t>2025-04-14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9BECE-FF89-449C-82C1-0D3B104D51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10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잘린 위쪽 모서리 3">
            <a:extLst>
              <a:ext uri="{FF2B5EF4-FFF2-40B4-BE49-F238E27FC236}">
                <a16:creationId xmlns:a16="http://schemas.microsoft.com/office/drawing/2014/main" id="{361C4AE4-515F-90D8-9438-E013531C753B}"/>
              </a:ext>
            </a:extLst>
          </p:cNvPr>
          <p:cNvSpPr/>
          <p:nvPr/>
        </p:nvSpPr>
        <p:spPr>
          <a:xfrm>
            <a:off x="-3" y="0"/>
            <a:ext cx="5074421" cy="6858000"/>
          </a:xfrm>
          <a:prstGeom prst="snip2SameRect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8B0D030-6AD9-0A78-0945-2F982DEDEE53}"/>
              </a:ext>
            </a:extLst>
          </p:cNvPr>
          <p:cNvSpPr/>
          <p:nvPr/>
        </p:nvSpPr>
        <p:spPr>
          <a:xfrm>
            <a:off x="1456661" y="2158409"/>
            <a:ext cx="7549116" cy="254118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en-US" altLang="ko-KR" sz="9600" b="1" dirty="0">
                <a:effectLst>
                  <a:reflection blurRad="6350" stA="50000" endA="300" endPos="50000" dist="60007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Single-person Households</a:t>
            </a:r>
            <a:endParaRPr lang="en-US" altLang="ko-KR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  <a:reflection blurRad="6350" stA="50000" endA="300" endPos="50000" dist="60007" dir="5400000" sy="-100000" algn="bl" rotWithShape="0"/>
              </a:effectLs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A1F59D4B-51CC-9888-F9ED-F82554EF0AF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582" y="201576"/>
            <a:ext cx="1911827" cy="62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147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A80831E2-0081-DCA9-8F88-1CE0AEC50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L 도형 3">
            <a:extLst>
              <a:ext uri="{FF2B5EF4-FFF2-40B4-BE49-F238E27FC236}">
                <a16:creationId xmlns:a16="http://schemas.microsoft.com/office/drawing/2014/main" id="{9F229DF8-2494-F828-BDF4-A2584C77B88E}"/>
              </a:ext>
            </a:extLst>
          </p:cNvPr>
          <p:cNvSpPr/>
          <p:nvPr/>
        </p:nvSpPr>
        <p:spPr>
          <a:xfrm flipH="1">
            <a:off x="3860108" y="2416662"/>
            <a:ext cx="4824652" cy="247372"/>
          </a:xfrm>
          <a:prstGeom prst="corner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" name="설명선: 오른쪽 화살표 4">
            <a:extLst>
              <a:ext uri="{FF2B5EF4-FFF2-40B4-BE49-F238E27FC236}">
                <a16:creationId xmlns:a16="http://schemas.microsoft.com/office/drawing/2014/main" id="{3D2D5930-9340-FDF8-FBE5-B5E1865C790D}"/>
              </a:ext>
            </a:extLst>
          </p:cNvPr>
          <p:cNvSpPr/>
          <p:nvPr/>
        </p:nvSpPr>
        <p:spPr>
          <a:xfrm>
            <a:off x="3480942" y="1798439"/>
            <a:ext cx="865595" cy="865595"/>
          </a:xfrm>
          <a:prstGeom prst="rightArrowCallout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A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011E1D-9D0F-03B8-C0F3-55E2423F4B42}"/>
              </a:ext>
            </a:extLst>
          </p:cNvPr>
          <p:cNvSpPr txBox="1"/>
          <p:nvPr/>
        </p:nvSpPr>
        <p:spPr>
          <a:xfrm>
            <a:off x="4298490" y="1953917"/>
            <a:ext cx="4386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  <a:hlinkClick r:id="rId3" action="ppaction://hlinksldjump"/>
              </a:rPr>
              <a:t>1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3" action="ppaction://hlinksldjump"/>
              </a:rPr>
              <a:t>인 가구의 증가 요인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L 도형 7">
            <a:extLst>
              <a:ext uri="{FF2B5EF4-FFF2-40B4-BE49-F238E27FC236}">
                <a16:creationId xmlns:a16="http://schemas.microsoft.com/office/drawing/2014/main" id="{7DEC4523-D69B-1174-1DB3-1CA6427D11C0}"/>
              </a:ext>
            </a:extLst>
          </p:cNvPr>
          <p:cNvSpPr/>
          <p:nvPr/>
        </p:nvSpPr>
        <p:spPr>
          <a:xfrm flipH="1">
            <a:off x="3860108" y="3432364"/>
            <a:ext cx="4824652" cy="247372"/>
          </a:xfrm>
          <a:prstGeom prst="corner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설명선: 오른쪽 화살표 8">
            <a:extLst>
              <a:ext uri="{FF2B5EF4-FFF2-40B4-BE49-F238E27FC236}">
                <a16:creationId xmlns:a16="http://schemas.microsoft.com/office/drawing/2014/main" id="{46036C72-E976-D280-40F3-FFB03B63DEEB}"/>
              </a:ext>
            </a:extLst>
          </p:cNvPr>
          <p:cNvSpPr/>
          <p:nvPr/>
        </p:nvSpPr>
        <p:spPr>
          <a:xfrm>
            <a:off x="3480942" y="2814141"/>
            <a:ext cx="865595" cy="865595"/>
          </a:xfrm>
          <a:prstGeom prst="rightArrowCallout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B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7AD270-0CB4-008E-8163-4683E8429B4E}"/>
              </a:ext>
            </a:extLst>
          </p:cNvPr>
          <p:cNvSpPr txBox="1"/>
          <p:nvPr/>
        </p:nvSpPr>
        <p:spPr>
          <a:xfrm>
            <a:off x="4298490" y="2959368"/>
            <a:ext cx="4386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세대별 </a:t>
            </a:r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인 가구의 특성</a:t>
            </a:r>
          </a:p>
        </p:txBody>
      </p:sp>
      <p:sp>
        <p:nvSpPr>
          <p:cNvPr id="12" name="L 도형 11">
            <a:extLst>
              <a:ext uri="{FF2B5EF4-FFF2-40B4-BE49-F238E27FC236}">
                <a16:creationId xmlns:a16="http://schemas.microsoft.com/office/drawing/2014/main" id="{ABD5231C-8256-3959-5B43-034FA1F3EFBB}"/>
              </a:ext>
            </a:extLst>
          </p:cNvPr>
          <p:cNvSpPr/>
          <p:nvPr/>
        </p:nvSpPr>
        <p:spPr>
          <a:xfrm flipH="1">
            <a:off x="3860108" y="4556090"/>
            <a:ext cx="4824652" cy="247372"/>
          </a:xfrm>
          <a:prstGeom prst="corner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3" name="설명선: 오른쪽 화살표 12">
            <a:extLst>
              <a:ext uri="{FF2B5EF4-FFF2-40B4-BE49-F238E27FC236}">
                <a16:creationId xmlns:a16="http://schemas.microsoft.com/office/drawing/2014/main" id="{4251335C-53BA-F22D-C00C-DC1A0191D07C}"/>
              </a:ext>
            </a:extLst>
          </p:cNvPr>
          <p:cNvSpPr/>
          <p:nvPr/>
        </p:nvSpPr>
        <p:spPr>
          <a:xfrm>
            <a:off x="3480942" y="3937867"/>
            <a:ext cx="865595" cy="865595"/>
          </a:xfrm>
          <a:prstGeom prst="rightArrowCallout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C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E5A658-C242-3B63-B3CC-61B736F210B0}"/>
              </a:ext>
            </a:extLst>
          </p:cNvPr>
          <p:cNvSpPr txBox="1"/>
          <p:nvPr/>
        </p:nvSpPr>
        <p:spPr>
          <a:xfrm>
            <a:off x="4298490" y="4093345"/>
            <a:ext cx="4386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성별 </a:t>
            </a:r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인 가구 현황</a:t>
            </a:r>
          </a:p>
        </p:txBody>
      </p:sp>
      <p:sp>
        <p:nvSpPr>
          <p:cNvPr id="16" name="L 도형 15">
            <a:extLst>
              <a:ext uri="{FF2B5EF4-FFF2-40B4-BE49-F238E27FC236}">
                <a16:creationId xmlns:a16="http://schemas.microsoft.com/office/drawing/2014/main" id="{74144091-2323-6E48-8720-9ECAA14AA7B1}"/>
              </a:ext>
            </a:extLst>
          </p:cNvPr>
          <p:cNvSpPr/>
          <p:nvPr/>
        </p:nvSpPr>
        <p:spPr>
          <a:xfrm flipH="1">
            <a:off x="3860108" y="5708218"/>
            <a:ext cx="4824652" cy="247372"/>
          </a:xfrm>
          <a:prstGeom prst="corner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설명선: 오른쪽 화살표 16">
            <a:extLst>
              <a:ext uri="{FF2B5EF4-FFF2-40B4-BE49-F238E27FC236}">
                <a16:creationId xmlns:a16="http://schemas.microsoft.com/office/drawing/2014/main" id="{5EA5B012-F052-9FF4-5063-2B18046CA3AC}"/>
              </a:ext>
            </a:extLst>
          </p:cNvPr>
          <p:cNvSpPr/>
          <p:nvPr/>
        </p:nvSpPr>
        <p:spPr>
          <a:xfrm>
            <a:off x="3480942" y="5089995"/>
            <a:ext cx="865595" cy="865595"/>
          </a:xfrm>
          <a:prstGeom prst="rightArrowCallout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D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CEC14DC-DCDB-B355-63D6-EF3AE78C5C14}"/>
              </a:ext>
            </a:extLst>
          </p:cNvPr>
          <p:cNvSpPr txBox="1"/>
          <p:nvPr/>
        </p:nvSpPr>
        <p:spPr>
          <a:xfrm>
            <a:off x="4298490" y="5245473"/>
            <a:ext cx="4386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인 가구의 고민과 지속 의향</a:t>
            </a:r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id="{193C5D53-E900-3CCB-5252-D9F5E91778E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13" r="4430" b="69243"/>
          <a:stretch/>
        </p:blipFill>
        <p:spPr>
          <a:xfrm>
            <a:off x="562020" y="1599130"/>
            <a:ext cx="1708549" cy="1549773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4071981-F858-4422-8B21-DAD61C290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5960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C013C90A-EDE4-B771-F212-3736F8CFD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 A. 1</a:t>
            </a:r>
            <a:r>
              <a:rPr lang="ko-KR" altLang="en-US" dirty="0"/>
              <a:t>인 가구의 증가 요인</a:t>
            </a:r>
          </a:p>
        </p:txBody>
      </p:sp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27A33466-EFDD-DD1C-242B-382F77604D0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48181" y="3812694"/>
            <a:ext cx="8958805" cy="2157010"/>
          </a:xfrm>
        </p:spPr>
        <p:txBody>
          <a:bodyPr>
            <a:noAutofit/>
          </a:bodyPr>
          <a:lstStyle/>
          <a:p>
            <a:pPr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인 가구의 증가 요인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주거비 상승 및 비정규직 증가와 같은 경제적 불안정성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고령화와 결혼을 필수적인 삶의 목표로 보지 않으며 독립적인 생활을 선호하는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개인주의가 확산되면서 개인의 삶을 중시하는 경향이 증가</a:t>
            </a: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FBD2552E-DAC5-960E-79E1-39367CE708C4}"/>
              </a:ext>
            </a:extLst>
          </p:cNvPr>
          <p:cNvSpPr txBox="1">
            <a:spLocks/>
          </p:cNvSpPr>
          <p:nvPr/>
        </p:nvSpPr>
        <p:spPr>
          <a:xfrm>
            <a:off x="648181" y="1562582"/>
            <a:ext cx="6192457" cy="20024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Single-person households 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An increase in single-person households is triggered by various social factors such as a decrease in marriage rates and aging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DB394ADC-08A6-BB30-42F5-881F14069ED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125188" y="1892279"/>
            <a:ext cx="1829697" cy="1407459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B58855A1-D5BE-4F68-A123-12FCEF28A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3624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BC5363D3-2807-2AA7-F8F2-3FAA88873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B. </a:t>
            </a:r>
            <a:r>
              <a:rPr lang="ko-KR" altLang="en-US" dirty="0"/>
              <a:t>세대별 </a:t>
            </a:r>
            <a:r>
              <a:rPr lang="en-US" altLang="ko-KR" dirty="0"/>
              <a:t>1</a:t>
            </a:r>
            <a:r>
              <a:rPr lang="ko-KR" altLang="en-US" dirty="0"/>
              <a:t>인 가구의 특성</a:t>
            </a:r>
          </a:p>
        </p:txBody>
      </p:sp>
      <p:sp>
        <p:nvSpPr>
          <p:cNvPr id="11" name="오각형 17">
            <a:extLst>
              <a:ext uri="{FF2B5EF4-FFF2-40B4-BE49-F238E27FC236}">
                <a16:creationId xmlns:a16="http://schemas.microsoft.com/office/drawing/2014/main" id="{67D547EA-C57A-729D-C012-D817177AAB52}"/>
              </a:ext>
            </a:extLst>
          </p:cNvPr>
          <p:cNvSpPr/>
          <p:nvPr/>
        </p:nvSpPr>
        <p:spPr>
          <a:xfrm>
            <a:off x="267500" y="2313597"/>
            <a:ext cx="1440025" cy="1296000"/>
          </a:xfrm>
          <a:prstGeom prst="leftArrowCallou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청년층</a:t>
            </a:r>
          </a:p>
        </p:txBody>
      </p:sp>
      <p:sp>
        <p:nvSpPr>
          <p:cNvPr id="12" name="오각형 21">
            <a:extLst>
              <a:ext uri="{FF2B5EF4-FFF2-40B4-BE49-F238E27FC236}">
                <a16:creationId xmlns:a16="http://schemas.microsoft.com/office/drawing/2014/main" id="{18A4B09E-16EC-9C98-30BD-9F82F1B7FAA8}"/>
              </a:ext>
            </a:extLst>
          </p:cNvPr>
          <p:cNvSpPr/>
          <p:nvPr/>
        </p:nvSpPr>
        <p:spPr>
          <a:xfrm>
            <a:off x="267500" y="3605986"/>
            <a:ext cx="1440025" cy="1296000"/>
          </a:xfrm>
          <a:prstGeom prst="leftArrowCallou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중년층</a:t>
            </a:r>
          </a:p>
        </p:txBody>
      </p:sp>
      <p:sp>
        <p:nvSpPr>
          <p:cNvPr id="13" name="오각형 22">
            <a:extLst>
              <a:ext uri="{FF2B5EF4-FFF2-40B4-BE49-F238E27FC236}">
                <a16:creationId xmlns:a16="http://schemas.microsoft.com/office/drawing/2014/main" id="{ECEEADF2-765D-125D-3006-7AF6B4B12E88}"/>
              </a:ext>
            </a:extLst>
          </p:cNvPr>
          <p:cNvSpPr/>
          <p:nvPr/>
        </p:nvSpPr>
        <p:spPr>
          <a:xfrm>
            <a:off x="267500" y="4900072"/>
            <a:ext cx="1440025" cy="1296000"/>
          </a:xfrm>
          <a:prstGeom prst="leftArrowCallou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노년층</a:t>
            </a:r>
          </a:p>
        </p:txBody>
      </p:sp>
      <p:sp>
        <p:nvSpPr>
          <p:cNvPr id="14" name="한쪽 모서리가 잘린 사각형 6">
            <a:extLst>
              <a:ext uri="{FF2B5EF4-FFF2-40B4-BE49-F238E27FC236}">
                <a16:creationId xmlns:a16="http://schemas.microsoft.com/office/drawing/2014/main" id="{90210FED-1BAB-C3E3-E903-BE5A7608FBD3}"/>
              </a:ext>
            </a:extLst>
          </p:cNvPr>
          <p:cNvSpPr/>
          <p:nvPr/>
        </p:nvSpPr>
        <p:spPr>
          <a:xfrm flipH="1">
            <a:off x="1704178" y="1284022"/>
            <a:ext cx="4647600" cy="1024686"/>
          </a:xfrm>
          <a:prstGeom prst="snip1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한쪽 모서리가 잘린 사각형 6">
            <a:extLst>
              <a:ext uri="{FF2B5EF4-FFF2-40B4-BE49-F238E27FC236}">
                <a16:creationId xmlns:a16="http://schemas.microsoft.com/office/drawing/2014/main" id="{CFDD6ED8-0459-C663-B6F7-9EDCBF4D6CB6}"/>
              </a:ext>
            </a:extLst>
          </p:cNvPr>
          <p:cNvSpPr/>
          <p:nvPr/>
        </p:nvSpPr>
        <p:spPr>
          <a:xfrm flipH="1">
            <a:off x="6351778" y="1277858"/>
            <a:ext cx="3139200" cy="1024686"/>
          </a:xfrm>
          <a:prstGeom prst="snip1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249E9928-6995-4EC7-8B1E-D9135A94C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>
                <a:latin typeface="돋움" panose="020B0600000101010101" pitchFamily="50" charset="-127"/>
                <a:ea typeface="돋움" panose="020B0600000101010101" pitchFamily="50" charset="-127"/>
              </a:rPr>
              <a:pPr/>
              <a:t>4</a:t>
            </a:fld>
            <a:endParaRPr lang="ko-KR" altLang="en-US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눈물 방울 7">
            <a:extLst>
              <a:ext uri="{FF2B5EF4-FFF2-40B4-BE49-F238E27FC236}">
                <a16:creationId xmlns:a16="http://schemas.microsoft.com/office/drawing/2014/main" id="{B90370C5-9DB1-3FEE-DF0E-BED5C48A18A3}"/>
              </a:ext>
            </a:extLst>
          </p:cNvPr>
          <p:cNvSpPr/>
          <p:nvPr/>
        </p:nvSpPr>
        <p:spPr>
          <a:xfrm>
            <a:off x="1704178" y="1436223"/>
            <a:ext cx="4647600" cy="866321"/>
          </a:xfrm>
          <a:prstGeom prst="teardrop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미래모습</a:t>
            </a:r>
          </a:p>
        </p:txBody>
      </p:sp>
      <p:sp>
        <p:nvSpPr>
          <p:cNvPr id="10" name="눈물 방울 9">
            <a:extLst>
              <a:ext uri="{FF2B5EF4-FFF2-40B4-BE49-F238E27FC236}">
                <a16:creationId xmlns:a16="http://schemas.microsoft.com/office/drawing/2014/main" id="{AB2FDDE6-2D27-300C-2EF5-F031670EB3F9}"/>
              </a:ext>
            </a:extLst>
          </p:cNvPr>
          <p:cNvSpPr/>
          <p:nvPr/>
        </p:nvSpPr>
        <p:spPr>
          <a:xfrm>
            <a:off x="6351778" y="1447800"/>
            <a:ext cx="3139200" cy="866321"/>
          </a:xfrm>
          <a:prstGeom prst="teardrop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경제적 특징</a:t>
            </a: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BA5AD7E8-DEA2-8B54-91AB-D22E8A6CA0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7354521"/>
              </p:ext>
            </p:extLst>
          </p:nvPr>
        </p:nvGraphicFramePr>
        <p:xfrm>
          <a:off x="1704178" y="2312978"/>
          <a:ext cx="7786800" cy="3891657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46458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409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972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개인적 시간과 여유를 즐기는 자유로운 삶을 추구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학업 및 직장 등으로 인한 이동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고시원 및 월세의 비중이 높아 주거 안정성이 취약함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7219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자녀의 글로벌 교육을 위한 분거 상태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직장 이동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이혼 및 사별 등 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중년층 니트족이 증가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고용의 질과 소득이 낮음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7219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결혼 후 부모와 함께 사는 전통적 가치관 탈피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소득이 적고 경제활동 비율이 낮음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7542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53F21F0D-C4AC-B489-78A5-F6530B661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C. </a:t>
            </a:r>
            <a:r>
              <a:rPr lang="ko-KR" altLang="en-US" dirty="0"/>
              <a:t>성별 </a:t>
            </a:r>
            <a:r>
              <a:rPr lang="en-US" altLang="ko-KR" dirty="0"/>
              <a:t>1</a:t>
            </a:r>
            <a:r>
              <a:rPr lang="ko-KR" altLang="en-US" dirty="0"/>
              <a:t>인 가구 현황</a:t>
            </a:r>
          </a:p>
        </p:txBody>
      </p:sp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05C743D3-0943-53FB-5B69-67C8053463A4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45656685"/>
              </p:ext>
            </p:extLst>
          </p:nvPr>
        </p:nvGraphicFramePr>
        <p:xfrm>
          <a:off x="681036" y="1593866"/>
          <a:ext cx="85439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톱니 모양의 오른쪽 화살표 5">
            <a:extLst>
              <a:ext uri="{FF2B5EF4-FFF2-40B4-BE49-F238E27FC236}">
                <a16:creationId xmlns:a16="http://schemas.microsoft.com/office/drawing/2014/main" id="{CF7AEEA2-2C57-1E35-7C2C-2E4CD9B03731}"/>
              </a:ext>
            </a:extLst>
          </p:cNvPr>
          <p:cNvSpPr/>
          <p:nvPr/>
        </p:nvSpPr>
        <p:spPr>
          <a:xfrm>
            <a:off x="2625588" y="2213034"/>
            <a:ext cx="2081257" cy="576064"/>
          </a:xfrm>
          <a:prstGeom prst="notchedRightArrow">
            <a:avLst>
              <a:gd name="adj1" fmla="val 66772"/>
              <a:gd name="adj2" fmla="val 5000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지속적 증가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D7CE6F1A-F4D7-4283-9571-80F70F21F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0767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한쪽 모서리는 잘리고 다른 쪽 모서리는 둥근 사각형 5">
            <a:extLst>
              <a:ext uri="{FF2B5EF4-FFF2-40B4-BE49-F238E27FC236}">
                <a16:creationId xmlns:a16="http://schemas.microsoft.com/office/drawing/2014/main" id="{CBDE07D6-1817-FD2F-DDDF-5C49A52C060E}"/>
              </a:ext>
            </a:extLst>
          </p:cNvPr>
          <p:cNvSpPr/>
          <p:nvPr/>
        </p:nvSpPr>
        <p:spPr>
          <a:xfrm flipH="1">
            <a:off x="209824" y="1257068"/>
            <a:ext cx="4608512" cy="4637618"/>
          </a:xfrm>
          <a:prstGeom prst="snip2DiagRect">
            <a:avLst>
              <a:gd name="adj1" fmla="val 0"/>
              <a:gd name="adj2" fmla="val 5741"/>
            </a:avLst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2" name="사각형: 잘린 위쪽 모서리 31">
            <a:extLst>
              <a:ext uri="{FF2B5EF4-FFF2-40B4-BE49-F238E27FC236}">
                <a16:creationId xmlns:a16="http://schemas.microsoft.com/office/drawing/2014/main" id="{A43D2AA7-D7F4-431F-8812-281208CD7A72}"/>
              </a:ext>
            </a:extLst>
          </p:cNvPr>
          <p:cNvSpPr/>
          <p:nvPr/>
        </p:nvSpPr>
        <p:spPr>
          <a:xfrm>
            <a:off x="632176" y="3603492"/>
            <a:ext cx="1149654" cy="914482"/>
          </a:xfrm>
          <a:prstGeom prst="snip2Same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20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대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56.6%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9" name="사각형: 잘린 위쪽 모서리 58">
            <a:extLst>
              <a:ext uri="{FF2B5EF4-FFF2-40B4-BE49-F238E27FC236}">
                <a16:creationId xmlns:a16="http://schemas.microsoft.com/office/drawing/2014/main" id="{143FEF98-D200-4825-B399-C1E7A1823813}"/>
              </a:ext>
            </a:extLst>
          </p:cNvPr>
          <p:cNvSpPr/>
          <p:nvPr/>
        </p:nvSpPr>
        <p:spPr>
          <a:xfrm flipV="1">
            <a:off x="632176" y="4615037"/>
            <a:ext cx="1149654" cy="914482"/>
          </a:xfrm>
          <a:prstGeom prst="snip2Same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0" name="한쪽 모서리는 잘리고 다른 쪽 모서리는 둥근 사각형 21">
            <a:extLst>
              <a:ext uri="{FF2B5EF4-FFF2-40B4-BE49-F238E27FC236}">
                <a16:creationId xmlns:a16="http://schemas.microsoft.com/office/drawing/2014/main" id="{C5D675BD-C46E-F576-61DC-B3D10F18AD99}"/>
              </a:ext>
            </a:extLst>
          </p:cNvPr>
          <p:cNvSpPr/>
          <p:nvPr/>
        </p:nvSpPr>
        <p:spPr>
          <a:xfrm>
            <a:off x="5065702" y="1268036"/>
            <a:ext cx="4608512" cy="4637618"/>
          </a:xfrm>
          <a:prstGeom prst="snip2DiagRect">
            <a:avLst>
              <a:gd name="adj1" fmla="val 0"/>
              <a:gd name="adj2" fmla="val 6348"/>
            </a:avLst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3B206078-8E44-7FE5-1C22-AB8D2AC9604F}"/>
              </a:ext>
            </a:extLst>
          </p:cNvPr>
          <p:cNvSpPr/>
          <p:nvPr/>
        </p:nvSpPr>
        <p:spPr>
          <a:xfrm>
            <a:off x="5153952" y="3788365"/>
            <a:ext cx="4432013" cy="1985741"/>
          </a:xfrm>
          <a:prstGeom prst="roundRect">
            <a:avLst>
              <a:gd name="adj" fmla="val 30344"/>
            </a:avLst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B918D2C7-759F-8370-A192-3682BC5D0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D. 1</a:t>
            </a:r>
            <a:r>
              <a:rPr lang="ko-KR" altLang="en-US" dirty="0"/>
              <a:t>인 가구의 고민과 지속 의향</a:t>
            </a:r>
          </a:p>
        </p:txBody>
      </p:sp>
      <p:sp>
        <p:nvSpPr>
          <p:cNvPr id="6" name="빗면 8">
            <a:extLst>
              <a:ext uri="{FF2B5EF4-FFF2-40B4-BE49-F238E27FC236}">
                <a16:creationId xmlns:a16="http://schemas.microsoft.com/office/drawing/2014/main" id="{0611D87F-3AB2-D0A0-BDE9-37B97F959AF6}"/>
              </a:ext>
            </a:extLst>
          </p:cNvPr>
          <p:cNvSpPr/>
          <p:nvPr/>
        </p:nvSpPr>
        <p:spPr>
          <a:xfrm>
            <a:off x="1382852" y="1388425"/>
            <a:ext cx="2262457" cy="519281"/>
          </a:xfrm>
          <a:prstGeom prst="flowChartOnlineStorage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남자</a:t>
            </a:r>
          </a:p>
        </p:txBody>
      </p:sp>
      <p:sp>
        <p:nvSpPr>
          <p:cNvPr id="26" name="대각선 방향의 모서리가 잘린 사각형 30">
            <a:extLst>
              <a:ext uri="{FF2B5EF4-FFF2-40B4-BE49-F238E27FC236}">
                <a16:creationId xmlns:a16="http://schemas.microsoft.com/office/drawing/2014/main" id="{51C40C85-8FE6-531C-14BB-F1FF0EF6D1CD}"/>
              </a:ext>
            </a:extLst>
          </p:cNvPr>
          <p:cNvSpPr/>
          <p:nvPr/>
        </p:nvSpPr>
        <p:spPr>
          <a:xfrm flipH="1">
            <a:off x="6238730" y="1393001"/>
            <a:ext cx="2262457" cy="510129"/>
          </a:xfrm>
          <a:prstGeom prst="flowChartOnlineStorage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ysClr val="windowText" lastClr="00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여자</a:t>
            </a:r>
          </a:p>
        </p:txBody>
      </p:sp>
      <p:sp>
        <p:nvSpPr>
          <p:cNvPr id="27" name="오른쪽 화살표 설명선 31">
            <a:extLst>
              <a:ext uri="{FF2B5EF4-FFF2-40B4-BE49-F238E27FC236}">
                <a16:creationId xmlns:a16="http://schemas.microsoft.com/office/drawing/2014/main" id="{16839B81-6344-18F3-BC4A-8126E13FF1E1}"/>
              </a:ext>
            </a:extLst>
          </p:cNvPr>
          <p:cNvSpPr/>
          <p:nvPr/>
        </p:nvSpPr>
        <p:spPr>
          <a:xfrm>
            <a:off x="5536642" y="2093401"/>
            <a:ext cx="1211321" cy="1324694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걱정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위</a:t>
            </a:r>
          </a:p>
        </p:txBody>
      </p:sp>
      <p:graphicFrame>
        <p:nvGraphicFramePr>
          <p:cNvPr id="28" name="다이어그램 27">
            <a:extLst>
              <a:ext uri="{FF2B5EF4-FFF2-40B4-BE49-F238E27FC236}">
                <a16:creationId xmlns:a16="http://schemas.microsoft.com/office/drawing/2014/main" id="{2FBD4B7E-5405-1C4E-126D-3E78CAFCA7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415723"/>
              </p:ext>
            </p:extLst>
          </p:nvPr>
        </p:nvGraphicFramePr>
        <p:xfrm>
          <a:off x="5175227" y="4427543"/>
          <a:ext cx="2260591" cy="1256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0" name="왼쪽/오른쪽 화살표 11">
            <a:extLst>
              <a:ext uri="{FF2B5EF4-FFF2-40B4-BE49-F238E27FC236}">
                <a16:creationId xmlns:a16="http://schemas.microsoft.com/office/drawing/2014/main" id="{63ECB657-9B03-2C78-FF59-86A6A024CE41}"/>
              </a:ext>
            </a:extLst>
          </p:cNvPr>
          <p:cNvSpPr/>
          <p:nvPr/>
        </p:nvSpPr>
        <p:spPr>
          <a:xfrm>
            <a:off x="7435818" y="4759527"/>
            <a:ext cx="1947345" cy="592165"/>
          </a:xfrm>
          <a:prstGeom prst="flowChartOffpageConnector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dirty="0">
                <a:latin typeface="돋움" panose="020B0600000101010101" pitchFamily="50" charset="-127"/>
                <a:ea typeface="돋움" panose="020B0600000101010101" pitchFamily="50" charset="-127"/>
              </a:rPr>
              <a:t>50</a:t>
            </a:r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대 </a:t>
            </a:r>
            <a:r>
              <a:rPr lang="en-US" altLang="ko-KR" dirty="0">
                <a:latin typeface="돋움" panose="020B0600000101010101" pitchFamily="50" charset="-127"/>
                <a:ea typeface="돋움" panose="020B0600000101010101" pitchFamily="50" charset="-127"/>
              </a:rPr>
              <a:t>56.3%</a:t>
            </a:r>
            <a:endParaRPr lang="ko-KR" altLang="en-US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3" name="오른쪽 화살표 설명선 31">
            <a:extLst>
              <a:ext uri="{FF2B5EF4-FFF2-40B4-BE49-F238E27FC236}">
                <a16:creationId xmlns:a16="http://schemas.microsoft.com/office/drawing/2014/main" id="{BB69423A-0BF4-FB86-3461-E68C49608ADE}"/>
              </a:ext>
            </a:extLst>
          </p:cNvPr>
          <p:cNvSpPr/>
          <p:nvPr/>
        </p:nvSpPr>
        <p:spPr>
          <a:xfrm flipH="1">
            <a:off x="5421669" y="3971436"/>
            <a:ext cx="3896578" cy="433878"/>
          </a:xfrm>
          <a:prstGeom prst="leftRightArrowCallout">
            <a:avLst>
              <a:gd name="adj1" fmla="val 50000"/>
              <a:gd name="adj2" fmla="val 25000"/>
              <a:gd name="adj3" fmla="val 27954"/>
              <a:gd name="adj4" fmla="val 69441"/>
            </a:avLst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인 생활 지속 의향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BDBA054B-22D6-4DA8-B86E-8F03D2C76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BECE-FF89-449C-82C1-0D3B104D517F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74188419-DBDD-4A00-82F4-B254C9C4FDCF}"/>
              </a:ext>
            </a:extLst>
          </p:cNvPr>
          <p:cNvSpPr/>
          <p:nvPr/>
        </p:nvSpPr>
        <p:spPr>
          <a:xfrm flipH="1">
            <a:off x="549958" y="2174383"/>
            <a:ext cx="1314091" cy="111416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인 생활 지속 의향</a:t>
            </a:r>
          </a:p>
        </p:txBody>
      </p:sp>
      <p:sp>
        <p:nvSpPr>
          <p:cNvPr id="48" name="사각형: 잘린 한쪽 모서리 47">
            <a:extLst>
              <a:ext uri="{FF2B5EF4-FFF2-40B4-BE49-F238E27FC236}">
                <a16:creationId xmlns:a16="http://schemas.microsoft.com/office/drawing/2014/main" id="{904A7EF4-2411-4565-B1D8-E9D082657AF2}"/>
              </a:ext>
            </a:extLst>
          </p:cNvPr>
          <p:cNvSpPr/>
          <p:nvPr/>
        </p:nvSpPr>
        <p:spPr>
          <a:xfrm>
            <a:off x="2086615" y="2165501"/>
            <a:ext cx="2536801" cy="408910"/>
          </a:xfrm>
          <a:prstGeom prst="snip1Rect">
            <a:avLst/>
          </a:prstGeom>
          <a:solidFill>
            <a:schemeClr val="accent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가장 걱정되는 것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04B9EF-D5AA-4DD8-BFE6-55A809364F09}"/>
              </a:ext>
            </a:extLst>
          </p:cNvPr>
          <p:cNvSpPr txBox="1"/>
          <p:nvPr/>
        </p:nvSpPr>
        <p:spPr>
          <a:xfrm>
            <a:off x="698412" y="4749113"/>
            <a:ext cx="1017183" cy="646331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50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대</a:t>
            </a:r>
            <a:endParaRPr lang="en-US" altLang="ko-KR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31.8%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0" name="순서도: 화면 표시 49">
            <a:extLst>
              <a:ext uri="{FF2B5EF4-FFF2-40B4-BE49-F238E27FC236}">
                <a16:creationId xmlns:a16="http://schemas.microsoft.com/office/drawing/2014/main" id="{3E74C9E0-6ED5-4FA9-A012-96BF8FC6B77A}"/>
              </a:ext>
            </a:extLst>
          </p:cNvPr>
          <p:cNvSpPr/>
          <p:nvPr/>
        </p:nvSpPr>
        <p:spPr>
          <a:xfrm>
            <a:off x="2165444" y="2879837"/>
            <a:ext cx="1195403" cy="586597"/>
          </a:xfrm>
          <a:prstGeom prst="flowChartDisplay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20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대</a:t>
            </a:r>
          </a:p>
        </p:txBody>
      </p:sp>
      <p:sp>
        <p:nvSpPr>
          <p:cNvPr id="52" name="배지 51">
            <a:extLst>
              <a:ext uri="{FF2B5EF4-FFF2-40B4-BE49-F238E27FC236}">
                <a16:creationId xmlns:a16="http://schemas.microsoft.com/office/drawing/2014/main" id="{2ABF83D4-EB09-41F2-AE20-9BCC5653450B}"/>
              </a:ext>
            </a:extLst>
          </p:cNvPr>
          <p:cNvSpPr/>
          <p:nvPr/>
        </p:nvSpPr>
        <p:spPr>
          <a:xfrm flipH="1">
            <a:off x="3452837" y="3680244"/>
            <a:ext cx="1189731" cy="740758"/>
          </a:xfrm>
          <a:prstGeom prst="plaque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외로움</a:t>
            </a:r>
          </a:p>
        </p:txBody>
      </p:sp>
      <p:sp>
        <p:nvSpPr>
          <p:cNvPr id="53" name="순서도: 문서 52">
            <a:extLst>
              <a:ext uri="{FF2B5EF4-FFF2-40B4-BE49-F238E27FC236}">
                <a16:creationId xmlns:a16="http://schemas.microsoft.com/office/drawing/2014/main" id="{108B4FEF-2AF7-403F-959A-72C3D4B3070A}"/>
              </a:ext>
            </a:extLst>
          </p:cNvPr>
          <p:cNvSpPr/>
          <p:nvPr/>
        </p:nvSpPr>
        <p:spPr>
          <a:xfrm>
            <a:off x="2095591" y="4814088"/>
            <a:ext cx="1195403" cy="698191"/>
          </a:xfrm>
          <a:prstGeom prst="flowChartDocumen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40~50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대</a:t>
            </a:r>
          </a:p>
        </p:txBody>
      </p:sp>
      <p:sp>
        <p:nvSpPr>
          <p:cNvPr id="54" name="십자형 53">
            <a:extLst>
              <a:ext uri="{FF2B5EF4-FFF2-40B4-BE49-F238E27FC236}">
                <a16:creationId xmlns:a16="http://schemas.microsoft.com/office/drawing/2014/main" id="{2A816457-706B-4624-BB57-2651B23834E5}"/>
              </a:ext>
            </a:extLst>
          </p:cNvPr>
          <p:cNvSpPr/>
          <p:nvPr/>
        </p:nvSpPr>
        <p:spPr>
          <a:xfrm>
            <a:off x="3448333" y="4805628"/>
            <a:ext cx="1149655" cy="764459"/>
          </a:xfrm>
          <a:prstGeom prst="plus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건강</a:t>
            </a:r>
          </a:p>
        </p:txBody>
      </p:sp>
      <p:sp>
        <p:nvSpPr>
          <p:cNvPr id="55" name="사각형: 둥근 한쪽 모서리 54">
            <a:extLst>
              <a:ext uri="{FF2B5EF4-FFF2-40B4-BE49-F238E27FC236}">
                <a16:creationId xmlns:a16="http://schemas.microsoft.com/office/drawing/2014/main" id="{0CEBA9DB-3758-4039-A0A0-D4B21718D1CF}"/>
              </a:ext>
            </a:extLst>
          </p:cNvPr>
          <p:cNvSpPr/>
          <p:nvPr/>
        </p:nvSpPr>
        <p:spPr>
          <a:xfrm rot="20618525">
            <a:off x="2101263" y="3680244"/>
            <a:ext cx="1189731" cy="740758"/>
          </a:xfrm>
          <a:prstGeom prst="round1Rect">
            <a:avLst>
              <a:gd name="adj" fmla="val 42295"/>
            </a:avLst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경제</a:t>
            </a:r>
          </a:p>
        </p:txBody>
      </p:sp>
      <p:sp>
        <p:nvSpPr>
          <p:cNvPr id="57" name="순서도: 화면 표시 56">
            <a:extLst>
              <a:ext uri="{FF2B5EF4-FFF2-40B4-BE49-F238E27FC236}">
                <a16:creationId xmlns:a16="http://schemas.microsoft.com/office/drawing/2014/main" id="{A36BE47F-6F4B-472E-B40A-531FA870DDEE}"/>
              </a:ext>
            </a:extLst>
          </p:cNvPr>
          <p:cNvSpPr/>
          <p:nvPr/>
        </p:nvSpPr>
        <p:spPr>
          <a:xfrm flipH="1">
            <a:off x="3450395" y="2879837"/>
            <a:ext cx="1195403" cy="586597"/>
          </a:xfrm>
          <a:prstGeom prst="flowChartDisplay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30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대</a:t>
            </a:r>
          </a:p>
        </p:txBody>
      </p: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871271A0-9382-4DDF-B906-637AE31A61F9}"/>
              </a:ext>
            </a:extLst>
          </p:cNvPr>
          <p:cNvCxnSpPr>
            <a:cxnSpLocks/>
            <a:stCxn id="32" idx="2"/>
            <a:endCxn id="59" idx="2"/>
          </p:cNvCxnSpPr>
          <p:nvPr/>
        </p:nvCxnSpPr>
        <p:spPr>
          <a:xfrm rot="10800000" flipV="1">
            <a:off x="632176" y="4060732"/>
            <a:ext cx="12700" cy="1011545"/>
          </a:xfrm>
          <a:prstGeom prst="bentConnector3">
            <a:avLst>
              <a:gd name="adj1" fmla="val 1800000"/>
            </a:avLst>
          </a:prstGeom>
          <a:ln w="28575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0" name="다이어그램 59">
            <a:extLst>
              <a:ext uri="{FF2B5EF4-FFF2-40B4-BE49-F238E27FC236}">
                <a16:creationId xmlns:a16="http://schemas.microsoft.com/office/drawing/2014/main" id="{1398355E-AD95-4B9A-915D-B1975E305A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7485006"/>
              </p:ext>
            </p:extLst>
          </p:nvPr>
        </p:nvGraphicFramePr>
        <p:xfrm>
          <a:off x="7075188" y="2041817"/>
          <a:ext cx="2307975" cy="15562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4122775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544</TotalTime>
  <Words>252</Words>
  <Application>Microsoft Office PowerPoint</Application>
  <PresentationFormat>A4 용지(210x297mm)</PresentationFormat>
  <Paragraphs>65</Paragraphs>
  <Slides>6</Slides>
  <Notes>3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 A. 1인 가구의 증가 요인</vt:lpstr>
      <vt:lpstr>B. 세대별 1인 가구의 특성</vt:lpstr>
      <vt:lpstr>C. 성별 1인 가구 현황</vt:lpstr>
      <vt:lpstr>D. 1인 가구의 고민과 지속 의향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종환 이</dc:creator>
  <cp:lastModifiedBy>KPC</cp:lastModifiedBy>
  <cp:revision>48</cp:revision>
  <dcterms:created xsi:type="dcterms:W3CDTF">2024-09-21T11:28:49Z</dcterms:created>
  <dcterms:modified xsi:type="dcterms:W3CDTF">2025-04-14T00:41:06Z</dcterms:modified>
</cp:coreProperties>
</file>